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87" r:id="rId1"/>
  </p:sldMasterIdLst>
  <p:notesMasterIdLst>
    <p:notesMasterId r:id="rId27"/>
  </p:notesMasterIdLst>
  <p:handoutMasterIdLst>
    <p:handoutMasterId r:id="rId28"/>
  </p:handoutMasterIdLst>
  <p:sldIdLst>
    <p:sldId id="466" r:id="rId2"/>
    <p:sldId id="446" r:id="rId3"/>
    <p:sldId id="447" r:id="rId4"/>
    <p:sldId id="469" r:id="rId5"/>
    <p:sldId id="473" r:id="rId6"/>
    <p:sldId id="453" r:id="rId7"/>
    <p:sldId id="448" r:id="rId8"/>
    <p:sldId id="449" r:id="rId9"/>
    <p:sldId id="454" r:id="rId10"/>
    <p:sldId id="405" r:id="rId11"/>
    <p:sldId id="474" r:id="rId12"/>
    <p:sldId id="475" r:id="rId13"/>
    <p:sldId id="389" r:id="rId14"/>
    <p:sldId id="477" r:id="rId15"/>
    <p:sldId id="395" r:id="rId16"/>
    <p:sldId id="455" r:id="rId17"/>
    <p:sldId id="396" r:id="rId18"/>
    <p:sldId id="397" r:id="rId19"/>
    <p:sldId id="470" r:id="rId20"/>
    <p:sldId id="459" r:id="rId21"/>
    <p:sldId id="456" r:id="rId22"/>
    <p:sldId id="457" r:id="rId23"/>
    <p:sldId id="458" r:id="rId24"/>
    <p:sldId id="476" r:id="rId25"/>
    <p:sldId id="462" r:id="rId26"/>
  </p:sldIdLst>
  <p:sldSz cx="9144000" cy="6858000" type="screen4x3"/>
  <p:notesSz cx="6858000" cy="9686925"/>
  <p:defaultTextStyle>
    <a:defPPr>
      <a:defRPr lang="en-GB"/>
    </a:defPPr>
    <a:lvl1pPr algn="l" defTabSz="449263" rtl="0" fontAlgn="base">
      <a:lnSpc>
        <a:spcPct val="11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fontAlgn="base">
      <a:lnSpc>
        <a:spcPct val="11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fontAlgn="base">
      <a:lnSpc>
        <a:spcPct val="11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fontAlgn="base">
      <a:lnSpc>
        <a:spcPct val="11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fontAlgn="base">
      <a:lnSpc>
        <a:spcPct val="11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CC6600"/>
    <a:srgbClr val="669900"/>
    <a:srgbClr val="FF5050"/>
    <a:srgbClr val="66FFFF"/>
    <a:srgbClr val="FF0066"/>
    <a:srgbClr val="99FF33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481" autoAdjust="0"/>
    <p:restoredTop sz="98808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5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011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011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06E6B4B1-6FED-4F70-B186-9FE77619C9F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99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686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6858000" cy="9686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6858000" cy="9686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7038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7037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10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06450" y="576263"/>
            <a:ext cx="5240338" cy="39306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3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00575"/>
            <a:ext cx="5481638" cy="4357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201150"/>
            <a:ext cx="29670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201150"/>
            <a:ext cx="29670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640C2BEB-3800-4D3F-B508-2A8C3667B9C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3915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79BF81-E75E-4933-BFC2-D2C4CB22AE26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GB" smtClean="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43000" y="718111"/>
            <a:ext cx="4572000" cy="365109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1" y="4601290"/>
            <a:ext cx="5483225" cy="435911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E3E83BC-C6DA-453A-B97E-ACBA93F5938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2EFD-5161-4614-BFBA-09FC98BB001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AB75-599C-4E9D-A696-578A48D85A7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966BA-E295-435D-ADB3-FF9849C2AB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07FB-9264-41BB-B1D9-E1D5BF07B1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A08C-886F-428A-AF49-8900E869DF4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A56D-72F1-4015-82C0-C3CBD6E2CFA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1CF6DE-5DC4-4D6D-BCE5-EB8A535CB2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EE27497-9E98-4C49-8104-A36C7167AE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3465-0D89-4220-9282-0D2EDD6C33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2ECF-3A30-4BC7-871D-57B2F90202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54FA-3F70-4A66-AB4C-D694089A07D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FCB44BC-F73E-4925-B89E-5E27198D247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cntd.ru/document/56569739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gu.spb.ru/mfc/list/" TargetMode="External"/><Relationship Id="rId2" Type="http://schemas.openxmlformats.org/officeDocument/2006/relationships/hyperlink" Target="http://petersburgedu.ru/institution?attempt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u.spb.ru/188357/eservice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30174/6b08530edad66747252fe4b34361d250e7af65ac/" TargetMode="External"/><Relationship Id="rId2" Type="http://schemas.openxmlformats.org/officeDocument/2006/relationships/hyperlink" Target="http://www.consultant.ru/document/cons_doc_LAW_140174/affd388ac5d286d2ddbd5a1fc91c0d9b0bc06984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1357298"/>
            <a:ext cx="6406480" cy="286379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Государственное </a:t>
            </a:r>
            <a:br>
              <a:rPr lang="ru-RU" sz="4000" dirty="0" smtClean="0"/>
            </a:br>
            <a:r>
              <a:rPr lang="ru-RU" sz="4000" dirty="0" smtClean="0"/>
              <a:t>бюджетное общеобразовательное  учреждение лицей № 486</a:t>
            </a:r>
            <a:r>
              <a:rPr lang="en-US" sz="4900" b="0" dirty="0" smtClean="0"/>
              <a:t/>
            </a:r>
            <a:br>
              <a:rPr lang="en-US" sz="4900" b="0" dirty="0" smtClean="0"/>
            </a:br>
            <a:r>
              <a:rPr lang="ru-RU" sz="3100" dirty="0" smtClean="0"/>
              <a:t>Выборгского района </a:t>
            </a:r>
            <a:br>
              <a:rPr lang="ru-RU" sz="3100" dirty="0" smtClean="0"/>
            </a:br>
            <a:r>
              <a:rPr lang="ru-RU" sz="3100" dirty="0" smtClean="0"/>
              <a:t>Санкт-Петербурга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4900" b="0" dirty="0" smtClean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14282" y="4143380"/>
            <a:ext cx="8243918" cy="173389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Родительское </a:t>
            </a:r>
            <a:r>
              <a:rPr lang="ru-RU" sz="3200" b="1" dirty="0" smtClean="0"/>
              <a:t>с</a:t>
            </a:r>
            <a:r>
              <a:rPr lang="ru-RU" sz="3200" b="1" dirty="0" smtClean="0"/>
              <a:t>обрание будущих первоклассников</a:t>
            </a:r>
            <a:endParaRPr lang="ru-RU" sz="3200" b="1" dirty="0" smtClean="0"/>
          </a:p>
          <a:p>
            <a:r>
              <a:rPr lang="ru-RU" b="1" dirty="0" smtClean="0"/>
              <a:t>14 ноября 2020</a:t>
            </a:r>
          </a:p>
          <a:p>
            <a:endParaRPr lang="ru-RU" sz="3200" dirty="0"/>
          </a:p>
        </p:txBody>
      </p:sp>
      <p:pic>
        <p:nvPicPr>
          <p:cNvPr id="5123" name="Picture 3" descr="rusflag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728787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flaf sp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58763"/>
            <a:ext cx="143192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243888" y="6669088"/>
            <a:ext cx="9366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68400">
              <a:spcBef>
                <a:spcPct val="50000"/>
              </a:spcBef>
              <a:tabLst>
                <a:tab pos="1168400" algn="l"/>
              </a:tabLst>
            </a:pPr>
            <a:r>
              <a:rPr lang="en-US" sz="700" b="0">
                <a:latin typeface="Comic Sans MS" pitchFamily="66" charset="0"/>
              </a:rPr>
              <a:t>Design by RAV (c)</a:t>
            </a:r>
            <a:endParaRPr lang="ru-RU" sz="700" b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57158" y="525463"/>
            <a:ext cx="6810405" cy="1344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Содержание учебников </a:t>
            </a:r>
            <a:b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учебных пособий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755650" y="5445125"/>
            <a:ext cx="2520950" cy="71913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Ctr="1"/>
          <a:lstStyle/>
          <a:p>
            <a:pPr algn="ctr">
              <a:defRPr/>
            </a:pPr>
            <a:endParaRPr lang="ru-RU" sz="20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3995738" y="4941888"/>
            <a:ext cx="2232025" cy="5048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Ctr="1"/>
          <a:lstStyle/>
          <a:p>
            <a:pPr algn="ctr">
              <a:defRPr/>
            </a:pPr>
            <a:endParaRPr lang="ru-RU" sz="20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755650" y="2564904"/>
            <a:ext cx="3529013" cy="1584821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Ctr="1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Требования к результатам</a:t>
            </a:r>
          </a:p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освоения основных</a:t>
            </a:r>
          </a:p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образовательных программ</a:t>
            </a:r>
          </a:p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ФГОС определяют</a:t>
            </a:r>
          </a:p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содержание учебного 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материала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37897" name="Picture 9" descr="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4788024" y="1484784"/>
            <a:ext cx="4018246" cy="4249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u58.omsk.obr55.ru/files/2019/08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21447"/>
            <a:ext cx="8429684" cy="6322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 descr="http://900igr.net/up/datai/71710/0008-006-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0" name="AutoShape 4" descr="http://900igr.net/up/datai/71710/0008-006-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0" name="AutoShape 2" descr="http://900igr.net/up/datas/179832/00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2" name="Picture 4" descr="https://myslide.ru/documents_4/5adb3ca11476e3e5c8badb7063cde787/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10744"/>
            <a:ext cx="8143932" cy="610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60851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Clr>
                <a:schemeClr val="bg1"/>
              </a:buClr>
              <a:buNone/>
            </a:pPr>
            <a:r>
              <a:rPr lang="ru-RU" b="1" dirty="0" smtClean="0"/>
              <a:t>              </a:t>
            </a:r>
            <a:r>
              <a:rPr lang="ru-RU" b="1" dirty="0" smtClean="0">
                <a:solidFill>
                  <a:schemeClr val="accent3"/>
                </a:solidFill>
              </a:rPr>
              <a:t>Лицей</a:t>
            </a:r>
            <a:r>
              <a:rPr lang="ru-RU" b="1" dirty="0" smtClean="0">
                <a:solidFill>
                  <a:schemeClr val="accent3"/>
                </a:solidFill>
              </a:rPr>
              <a:t> работает по смещённому режиму  начала учебных занятий. Начало учебного дня на параллели: 08.05,09.00,12.00</a:t>
            </a:r>
            <a:endParaRPr lang="ru-RU" b="1" dirty="0" smtClean="0">
              <a:solidFill>
                <a:schemeClr val="accent3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ru-RU" sz="3200" b="1" u="sng" dirty="0" smtClean="0"/>
              <a:t>Учащиеся 1-х классов:</a:t>
            </a:r>
          </a:p>
          <a:p>
            <a:pPr eaLnBrk="1" hangingPunct="1">
              <a:buClr>
                <a:schemeClr val="bg1"/>
              </a:buClr>
            </a:pPr>
            <a:r>
              <a:rPr lang="ru-RU" sz="3200" b="1" dirty="0" smtClean="0"/>
              <a:t>08.50</a:t>
            </a:r>
            <a:r>
              <a:rPr lang="ru-RU" sz="3200" b="1" dirty="0" smtClean="0"/>
              <a:t>– приход в школу</a:t>
            </a:r>
          </a:p>
          <a:p>
            <a:pPr eaLnBrk="1" hangingPunct="1">
              <a:buClr>
                <a:schemeClr val="bg1"/>
              </a:buClr>
            </a:pPr>
            <a:r>
              <a:rPr lang="ru-RU" sz="3200" b="1" dirty="0" smtClean="0"/>
              <a:t>09.00 – 12.35 – урочная деятельность</a:t>
            </a:r>
          </a:p>
          <a:p>
            <a:pPr eaLnBrk="1" hangingPunct="1">
              <a:buClr>
                <a:schemeClr val="bg1"/>
              </a:buClr>
            </a:pPr>
            <a:r>
              <a:rPr lang="ru-RU" sz="3200" b="1" dirty="0" smtClean="0"/>
              <a:t> Динамическая пауза, ГПД</a:t>
            </a:r>
          </a:p>
          <a:p>
            <a:pPr eaLnBrk="1" hangingPunct="1">
              <a:buClr>
                <a:schemeClr val="bg1"/>
              </a:buClr>
            </a:pPr>
            <a:r>
              <a:rPr lang="ru-RU" sz="3200" b="1" dirty="0" smtClean="0"/>
              <a:t>13.30-14.30-внеурочная деятельность</a:t>
            </a:r>
          </a:p>
          <a:p>
            <a:pPr eaLnBrk="1" hangingPunct="1">
              <a:buClr>
                <a:schemeClr val="bg1"/>
              </a:buClr>
            </a:pPr>
            <a:r>
              <a:rPr lang="ru-RU" sz="3200" b="1" dirty="0" smtClean="0"/>
              <a:t>14.30-18.00-ГПД. Кружки и секции дополнительного образования детей на базе лицея на безвозмездной основе.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0"/>
            <a:ext cx="7560840" cy="15567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440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Режим учебного дня</a:t>
            </a:r>
          </a:p>
          <a:p>
            <a:pPr lvl="0" defTabSz="91440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ru-RU" sz="3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п</a:t>
            </a:r>
            <a:r>
              <a:rPr kumimoji="0" lang="ru-RU" sz="3200" b="1" i="0" u="none" strike="noStrike" kern="1200" normalizeH="0" baseline="0" noProof="0" dirty="0" err="1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ервоклассника</a:t>
            </a:r>
            <a:r>
              <a:rPr kumimoji="0" lang="ru-RU" sz="3200" b="1" i="0" u="none" strike="noStrike" kern="1200" normalizeH="0" baseline="0" noProof="0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(вариант)</a:t>
            </a:r>
            <a:endParaRPr kumimoji="0" lang="ru-RU" sz="3200" b="1" i="0" u="none" strike="noStrike" kern="1200" normalizeH="0" baseline="0" noProof="0" dirty="0" smtClean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15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«</a:t>
            </a:r>
            <a:r>
              <a:rPr lang="ru-RU" sz="2400" b="1" i="1" dirty="0" smtClean="0">
                <a:solidFill>
                  <a:schemeClr val="tx1"/>
                </a:solidFill>
              </a:rPr>
              <a:t>Быть готовым к школе – не значит уметь читать, писать и считать. Быть готовым к школе – значит быть готовым всему этому научиться» </a:t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>                                                                 </a:t>
            </a:r>
            <a:r>
              <a:rPr lang="ru-RU" sz="2400" b="1" dirty="0" err="1" smtClean="0">
                <a:solidFill>
                  <a:schemeClr val="tx1"/>
                </a:solidFill>
              </a:rPr>
              <a:t>Венгер</a:t>
            </a:r>
            <a:r>
              <a:rPr lang="ru-RU" sz="2400" b="1" dirty="0" smtClean="0">
                <a:solidFill>
                  <a:schemeClr val="tx1"/>
                </a:solidFill>
              </a:rPr>
              <a:t> Л.А.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931354"/>
          </a:xfrm>
        </p:spPr>
        <p:txBody>
          <a:bodyPr/>
          <a:lstStyle/>
          <a:p>
            <a:r>
              <a:rPr lang="ru-RU" b="1" dirty="0" smtClean="0"/>
              <a:t>Физическая готовность</a:t>
            </a:r>
          </a:p>
          <a:p>
            <a:r>
              <a:rPr lang="ru-RU" b="1" dirty="0" smtClean="0"/>
              <a:t>Интеллектуальная готовность</a:t>
            </a:r>
          </a:p>
          <a:p>
            <a:r>
              <a:rPr lang="ru-RU" b="1" dirty="0" smtClean="0"/>
              <a:t>Психологическая готовность</a:t>
            </a:r>
          </a:p>
          <a:p>
            <a:r>
              <a:rPr lang="ru-RU" b="1" dirty="0" smtClean="0"/>
              <a:t>Социальная (личностная) готовность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42844" y="857796"/>
            <a:ext cx="8533612" cy="4543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eaLnBrk="0" hangingPunct="0"/>
            <a:endParaRPr lang="ru-RU" sz="3200" b="1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indent="449263" eaLnBrk="0" hangingPunct="0"/>
            <a:endParaRPr lang="ru-RU" sz="3200" b="1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indent="449263" eaLnBrk="0" hangingPunct="0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Группа </a:t>
            </a:r>
            <a:r>
              <a:rPr lang="ru-RU" sz="320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здоровья – 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1,2,3,4,5</a:t>
            </a:r>
          </a:p>
          <a:p>
            <a:pPr indent="449263" eaLnBrk="0" hangingPunct="0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Развитие </a:t>
            </a:r>
            <a:r>
              <a:rPr lang="ru-RU" sz="320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мелкой 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моторики руки </a:t>
            </a:r>
            <a:endParaRPr lang="ru-RU" sz="3200" b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indent="449263" eaLnBrk="0" hangingPunct="0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Развитие </a:t>
            </a:r>
            <a:r>
              <a:rPr lang="ru-RU" sz="320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основных 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двигательных 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  навыков 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(</a:t>
            </a:r>
            <a:r>
              <a:rPr lang="ru-RU" sz="320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бег, 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прыжки и др.) </a:t>
            </a:r>
            <a:endParaRPr lang="ru-RU" sz="3200" b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indent="449263"/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332656"/>
            <a:ext cx="7560840" cy="1224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Физическая готовность</a:t>
            </a:r>
            <a:endParaRPr kumimoji="0" lang="ru-RU" sz="3200" b="1" i="0" u="none" strike="noStrike" kern="1200" normalizeH="0" baseline="0" noProof="0" dirty="0" smtClean="0">
              <a:ln w="17780" cmpd="sng">
                <a:noFill/>
                <a:prstDash val="solid"/>
                <a:miter lim="800000"/>
              </a:ln>
              <a:solidFill>
                <a:schemeClr val="tx2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3557735"/>
            <a:ext cx="7560840" cy="1023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defTabSz="91440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kumimoji="0" lang="ru-RU" sz="4200" b="1" i="0" u="none" strike="noStrike" kern="1200" normalizeH="0" baseline="0" noProof="0" dirty="0" smtClean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Интеллектуальная </a:t>
            </a:r>
            <a:r>
              <a:rPr lang="ru-RU" sz="32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готовность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50029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cs typeface="Times New Roman" pitchFamily="18" charset="0"/>
              </a:rPr>
              <a:t>            </a:t>
            </a:r>
            <a:r>
              <a:rPr lang="ru-RU" b="1" dirty="0" smtClean="0">
                <a:cs typeface="Times New Roman" pitchFamily="18" charset="0"/>
              </a:rPr>
              <a:t>Возможное владение </a:t>
            </a:r>
            <a:r>
              <a:rPr lang="ru-RU" b="1" dirty="0" smtClean="0">
                <a:cs typeface="Times New Roman" pitchFamily="18" charset="0"/>
              </a:rPr>
              <a:t>способом чтения, развитая мелкая моторика </a:t>
            </a:r>
            <a:r>
              <a:rPr lang="ru-RU" b="1" dirty="0" smtClean="0">
                <a:cs typeface="Times New Roman" pitchFamily="18" charset="0"/>
              </a:rPr>
              <a:t> </a:t>
            </a:r>
            <a:r>
              <a:rPr lang="ru-RU" b="1" dirty="0" smtClean="0">
                <a:cs typeface="Times New Roman" pitchFamily="18" charset="0"/>
              </a:rPr>
              <a:t>руки, подготавливающая к обучению письму</a:t>
            </a:r>
            <a:r>
              <a:rPr lang="ru-RU" b="1" dirty="0" smtClean="0">
                <a:cs typeface="Times New Roman" pitchFamily="18" charset="0"/>
              </a:rPr>
              <a:t> </a:t>
            </a:r>
            <a:r>
              <a:rPr lang="ru-RU" b="1" dirty="0" smtClean="0">
                <a:cs typeface="Times New Roman" pitchFamily="18" charset="0"/>
              </a:rPr>
              <a:t>(</a:t>
            </a:r>
            <a:r>
              <a:rPr lang="ru-RU" b="1" dirty="0" smtClean="0">
                <a:cs typeface="Times New Roman" pitchFamily="18" charset="0"/>
              </a:rPr>
              <a:t>умение штриховать, вести линии и др.), умение вести счёт от 1 до 10 в прямом и обратном </a:t>
            </a:r>
            <a:r>
              <a:rPr lang="ru-RU" b="1" dirty="0" smtClean="0">
                <a:cs typeface="Times New Roman" pitchFamily="18" charset="0"/>
              </a:rPr>
              <a:t>порядке, знания об окружающем мире, общая осведомлённость  </a:t>
            </a:r>
            <a:r>
              <a:rPr lang="ru-RU" b="1" dirty="0" smtClean="0">
                <a:cs typeface="Times New Roman" pitchFamily="18" charset="0"/>
              </a:rPr>
              <a:t>– </a:t>
            </a:r>
            <a:r>
              <a:rPr lang="ru-RU" b="1" dirty="0" smtClean="0">
                <a:cs typeface="Times New Roman" pitchFamily="18" charset="0"/>
              </a:rPr>
              <a:t>как результат подготовки, а не натаскивания на школу, </a:t>
            </a:r>
            <a:r>
              <a:rPr lang="ru-RU" b="1" dirty="0" smtClean="0">
                <a:cs typeface="Times New Roman" pitchFamily="18" charset="0"/>
              </a:rPr>
              <a:t>(в соответствии с образовательной программой дошкольного образования)</a:t>
            </a:r>
            <a:endParaRPr lang="ru-RU" b="1" dirty="0" smtClean="0"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42844" y="1071547"/>
            <a:ext cx="8825192" cy="551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eaLnBrk="0" hangingPunct="0"/>
            <a:r>
              <a:rPr lang="ru-RU" sz="2400" b="1" u="sng" dirty="0" smtClean="0">
                <a:solidFill>
                  <a:schemeClr val="accent3"/>
                </a:solidFill>
                <a:latin typeface="+mj-lt"/>
                <a:cs typeface="Times New Roman" pitchFamily="18" charset="0"/>
              </a:rPr>
              <a:t>Эмоционально-волевая</a:t>
            </a:r>
            <a:r>
              <a:rPr lang="ru-RU" sz="2400" b="1" u="sng" dirty="0">
                <a:solidFill>
                  <a:schemeClr val="accent3"/>
                </a:solidFill>
                <a:latin typeface="+mj-lt"/>
                <a:cs typeface="Times New Roman" pitchFamily="18" charset="0"/>
              </a:rPr>
              <a:t>: </a:t>
            </a:r>
          </a:p>
          <a:p>
            <a:pPr indent="449263" eaLnBrk="0" hangingPunct="0">
              <a:buClr>
                <a:schemeClr val="bg1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-Радость </a:t>
            </a:r>
            <a:r>
              <a:rPr lang="ru-RU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ожидания обучения</a:t>
            </a: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indent="449263" eaLnBrk="0" hangingPunct="0">
              <a:buClr>
                <a:schemeClr val="bg1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-Умение владеть своим эмоциональным состоянием и своими действиями.</a:t>
            </a:r>
          </a:p>
          <a:p>
            <a:pPr indent="449263" eaLnBrk="0" hangingPunct="0">
              <a:buClr>
                <a:schemeClr val="bg1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-Способность проявлять выдержку, прилагать волевые усилия для выполнения заданий, способность подчиняться нормам и требованиям.</a:t>
            </a:r>
            <a:endParaRPr lang="ru-RU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indent="449263" eaLnBrk="0" hangingPunct="0">
              <a:buClr>
                <a:schemeClr val="bg1"/>
              </a:buClr>
            </a:pPr>
            <a:r>
              <a:rPr lang="ru-RU" b="1" u="sng" dirty="0" smtClean="0">
                <a:solidFill>
                  <a:schemeClr val="accent3"/>
                </a:solidFill>
                <a:latin typeface="+mj-lt"/>
                <a:cs typeface="Times New Roman" pitchFamily="18" charset="0"/>
              </a:rPr>
              <a:t>Интеллектуальная:</a:t>
            </a:r>
            <a:r>
              <a:rPr lang="ru-RU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	</a:t>
            </a:r>
          </a:p>
          <a:p>
            <a:pPr indent="449263" eaLnBrk="0" hangingPunct="0">
              <a:buClr>
                <a:schemeClr val="bg1"/>
              </a:buClr>
              <a:buFont typeface="Arial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-Ориентирование </a:t>
            </a:r>
            <a:r>
              <a:rPr lang="ru-RU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ребенка в окружающем </a:t>
            </a: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мире, знания и умения в соответствии с возрастной нормой.</a:t>
            </a:r>
            <a:endParaRPr lang="ru-RU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indent="449263" eaLnBrk="0" hangingPunct="0">
              <a:buClr>
                <a:schemeClr val="bg1"/>
              </a:buClr>
              <a:buFont typeface="Arial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-Любознательность</a:t>
            </a:r>
            <a:r>
              <a:rPr lang="ru-RU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indent="449263" eaLnBrk="0" hangingPunct="0">
              <a:buClr>
                <a:schemeClr val="bg1"/>
              </a:buClr>
              <a:buFont typeface="Arial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-Развитие </a:t>
            </a:r>
            <a:r>
              <a:rPr lang="ru-RU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речи и </a:t>
            </a: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мышления, памяти,        </a:t>
            </a: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произвольности</a:t>
            </a: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 творческого </a:t>
            </a: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воображения и др.</a:t>
            </a:r>
            <a:endParaRPr lang="ru-RU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indent="449263" eaLnBrk="0" hangingPunct="0">
              <a:buClr>
                <a:schemeClr val="bg1"/>
              </a:buClr>
            </a:pPr>
            <a:r>
              <a:rPr lang="ru-RU" b="1" u="sng" dirty="0" smtClean="0">
                <a:solidFill>
                  <a:schemeClr val="accent3"/>
                </a:solidFill>
                <a:latin typeface="+mj-lt"/>
                <a:cs typeface="Times New Roman" pitchFamily="18" charset="0"/>
              </a:rPr>
              <a:t>Личностная (социальная</a:t>
            </a:r>
            <a:r>
              <a:rPr lang="ru-RU" b="1" u="sng" dirty="0" smtClean="0">
                <a:solidFill>
                  <a:schemeClr val="accent3"/>
                </a:solidFill>
                <a:latin typeface="+mj-lt"/>
                <a:cs typeface="Times New Roman" pitchFamily="18" charset="0"/>
              </a:rPr>
              <a:t>):</a:t>
            </a:r>
          </a:p>
          <a:p>
            <a:pPr indent="449263" eaLnBrk="0" hangingPunct="0">
              <a:buClr>
                <a:schemeClr val="bg1"/>
              </a:buClr>
              <a:buFont typeface="Arial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-Владение навыками самообслуживания (в т.ч. у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мение 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организовать рабочее 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место, умение 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поддерживать 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порядок)</a:t>
            </a:r>
            <a:endParaRPr lang="ru-RU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indent="449263" eaLnBrk="0" hangingPunct="0">
              <a:buClr>
                <a:schemeClr val="bg1"/>
              </a:buClr>
            </a:pP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-Принятие </a:t>
            </a:r>
            <a:r>
              <a:rPr lang="ru-RU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позиции школьника.</a:t>
            </a:r>
          </a:p>
          <a:p>
            <a:pPr indent="449263" eaLnBrk="0" hangingPunct="0">
              <a:buClr>
                <a:schemeClr val="bg1"/>
              </a:buClr>
              <a:buFont typeface="Arial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-Умение общаться (коммуникативные умения)</a:t>
            </a:r>
            <a:endParaRPr lang="ru-RU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-387424"/>
            <a:ext cx="7093296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ru-RU" sz="3500" dirty="0" smtClean="0">
                <a:solidFill>
                  <a:srgbClr val="0070C0"/>
                </a:solidFill>
              </a:rPr>
              <a:t/>
            </a:r>
            <a:br>
              <a:rPr lang="ru-RU" sz="3500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Психологическая готовность</a:t>
            </a:r>
            <a:endParaRPr kumimoji="0" lang="ru-RU" sz="2800" b="1" i="0" u="none" strike="noStrike" kern="1200" normalizeH="0" baseline="0" noProof="0" dirty="0" smtClean="0">
              <a:ln w="17780" cmpd="sng">
                <a:noFill/>
                <a:prstDash val="solid"/>
                <a:miter lim="800000"/>
              </a:ln>
              <a:solidFill>
                <a:schemeClr val="tx2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323528" y="1459176"/>
            <a:ext cx="8989689" cy="521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Aft>
                <a:spcPts val="1000"/>
              </a:spcAft>
              <a:buClr>
                <a:schemeClr val="bg1"/>
              </a:buClr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Объективная 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оценка родителями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своего 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ребенка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его характерологических, психических 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способностей.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Aft>
                <a:spcPts val="1000"/>
              </a:spcAft>
              <a:buClr>
                <a:schemeClr val="bg1"/>
              </a:buClr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Способность 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родителей изменять формы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общения в зависимости от ситуации и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обстоятельств.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Aft>
                <a:spcPts val="10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В 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семье должен быть установлен режим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дня,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максимально отвечающий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требованиям школы, распределены обязанности в семье между родными.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0"/>
            <a:ext cx="7060806" cy="1412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defTabSz="91440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ru-RU" sz="3500" dirty="0" smtClean="0">
                <a:solidFill>
                  <a:srgbClr val="0070C0"/>
                </a:solidFill>
              </a:rPr>
              <a:t/>
            </a:r>
            <a:br>
              <a:rPr lang="ru-RU" sz="3500" dirty="0" smtClean="0">
                <a:solidFill>
                  <a:srgbClr val="0070C0"/>
                </a:solidFill>
              </a:rPr>
            </a:br>
            <a:r>
              <a:rPr lang="ru-RU" sz="35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Готовность родителей</a:t>
            </a:r>
          </a:p>
          <a:p>
            <a:pPr lvl="0" defTabSz="91440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kumimoji="0" lang="ru-RU" sz="3500" b="1" i="0" u="none" strike="noStrike" kern="1200" normalizeH="0" baseline="0" noProof="0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 обучению ребенка </a:t>
            </a:r>
            <a:r>
              <a:rPr lang="ru-RU" sz="35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в</a:t>
            </a:r>
            <a:r>
              <a:rPr kumimoji="0" lang="ru-RU" sz="3500" b="1" i="0" u="none" strike="noStrike" kern="1200" normalizeH="0" baseline="0" noProof="0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500" b="1" i="0" u="none" strike="noStrike" kern="1200" normalizeH="0" baseline="0" noProof="0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школе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idx="1"/>
          </p:nvPr>
        </p:nvSpPr>
        <p:spPr>
          <a:xfrm>
            <a:off x="0" y="1142984"/>
            <a:ext cx="8964488" cy="4670509"/>
          </a:xfrm>
        </p:spPr>
        <p:txBody>
          <a:bodyPr wrap="square" rtlCol="0" anchor="t">
            <a:spAutoFit/>
          </a:bodyPr>
          <a:lstStyle/>
          <a:p>
            <a:pPr marL="338138" indent="-338138" algn="just">
              <a:spcBef>
                <a:spcPts val="1500"/>
              </a:spcBef>
              <a:buClr>
                <a:schemeClr val="bg1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Возраст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дети 7-го и 8-го года жизни</a:t>
            </a:r>
            <a:r>
              <a:rPr lang="ru-RU" sz="2000" dirty="0" smtClean="0"/>
              <a:t> при отсутствии противопоказаний по состоянию здоровья.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а 1 сентября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ребёнку должно быть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лет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мес.,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ранее 6,6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 при </a:t>
            </a: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достижении 8 лет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-поступление в школу  только по направлению  районного Отдела образования при наличии заключения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медико-психолого-педагогической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комиссии (прохождение комиссии в </a:t>
            </a:r>
            <a:r>
              <a:rPr lang="ru-RU" sz="2000" b="1" dirty="0" smtClean="0"/>
              <a:t>ГБУ ДО ЦППМСП </a:t>
            </a:r>
            <a:r>
              <a:rPr lang="ru-RU" sz="2000" dirty="0" smtClean="0"/>
              <a:t>Выборгского района) </a:t>
            </a:r>
          </a:p>
          <a:p>
            <a:pPr marL="338138" indent="-338138" algn="just">
              <a:spcBef>
                <a:spcPts val="1500"/>
              </a:spcBef>
              <a:buClr>
                <a:schemeClr val="bg1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000" dirty="0" smtClean="0"/>
              <a:t>Родители (законные представители) детей имеют право выбора образовательной организации, образовательной программы и несут ответственность за выбор образовательной программы.</a:t>
            </a:r>
          </a:p>
          <a:p>
            <a:pPr marL="338138" indent="-338138" algn="l" eaLnBrk="1" fontAlgn="auto" hangingPunct="1">
              <a:spcBef>
                <a:spcPts val="1500"/>
              </a:spcBef>
              <a:spcAft>
                <a:spcPts val="0"/>
              </a:spcAft>
              <a:buClr>
                <a:schemeClr val="bg1"/>
              </a:buCl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Набор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2021-2022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уч.г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класс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ов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38138" indent="-338138" algn="l">
              <a:spcBef>
                <a:spcPts val="1500"/>
              </a:spcBef>
              <a:buClr>
                <a:schemeClr val="bg1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Программа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общеобразовательная программа начального общего образования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(1 – 4)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-402705"/>
            <a:ext cx="7165304" cy="1671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ru-RU" sz="3500" dirty="0" smtClean="0">
                <a:solidFill>
                  <a:srgbClr val="0070C0"/>
                </a:solidFill>
              </a:rPr>
              <a:t/>
            </a:r>
            <a:br>
              <a:rPr lang="ru-RU" sz="3500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Прием детей в 1 класс</a:t>
            </a:r>
            <a:endParaRPr kumimoji="0" lang="ru-RU" sz="3600" b="1" i="0" u="none" strike="noStrike" kern="1200" normalizeH="0" baseline="0" noProof="0" dirty="0" smtClean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Образовательные организации</a:t>
            </a:r>
            <a:br>
              <a:rPr lang="ru-RU" sz="3200" b="1" dirty="0" smtClean="0"/>
            </a:br>
            <a:r>
              <a:rPr lang="ru-RU" sz="3200" b="1" dirty="0" smtClean="0"/>
              <a:t>(тип: общеобразовательные учреждения)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/>
              <a:t>Средняя общеобразовательная школа (начальная (1-4 классы), основная (5-9 классы), старшая (10-11 классы) 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/>
              <a:t>Средняя общеобразовательная школа с углубленным изучением отдельных предметов (может быть указан конкретный предмет (профиль): химии, математики(</a:t>
            </a:r>
            <a:r>
              <a:rPr lang="ru-RU" b="1" dirty="0" err="1" smtClean="0"/>
              <a:t>физико</a:t>
            </a:r>
            <a:r>
              <a:rPr lang="ru-RU" b="1" dirty="0" smtClean="0"/>
              <a:t> - математического профиля, гуманитарного профиля и др.);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/>
              <a:t>Лицей;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/>
              <a:t>Гимназия.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Организация приёма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               Прием заявлений на зачисление детей в первые классы на 2021-2022 гг. начнется </a:t>
            </a:r>
            <a:r>
              <a:rPr lang="ru-RU" b="1" u="sng" dirty="0" smtClean="0">
                <a:solidFill>
                  <a:schemeClr val="accent1"/>
                </a:solidFill>
              </a:rPr>
              <a:t>01.04.2021. </a:t>
            </a:r>
            <a:r>
              <a:rPr lang="ru-RU" b="1" dirty="0" smtClean="0"/>
              <a:t>Это связано с </a:t>
            </a:r>
            <a:r>
              <a:rPr lang="ru-RU" b="1" dirty="0" smtClean="0">
                <a:hlinkClick r:id="rId2"/>
              </a:rPr>
              <a:t>изменениями федерального законодательства</a:t>
            </a:r>
            <a:r>
              <a:rPr lang="ru-RU" b="1" dirty="0" smtClean="0"/>
              <a:t>, регулирующего процедуру зачисления. Новый регламент предоставления услуги в Санкт-Петербурге, в котором будут отражены все изменения, находится в процессе подготовки.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                 При записи в первый класс на следующий учебный год учитывается территориальный принцип, то есть главным критерием зачисления детей является близость школы к дому. Время подачи электронного заявления не влияет на принятие решения о зачислении в первый класс.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8160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Закреплённая территория</a:t>
            </a:r>
            <a:endParaRPr lang="ru-RU" sz="36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Закреплённая территория</a:t>
            </a:r>
            <a:r>
              <a:rPr lang="ru-RU" dirty="0" smtClean="0"/>
              <a:t>-это территория</a:t>
            </a:r>
            <a:r>
              <a:rPr lang="ru-RU" dirty="0"/>
              <a:t>, за которой закреплена образовательная организация в соответствии с Законом Санкт-Петербурга от 26.06.2013 № 461-83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Об образовании в Санкт-Петербурге». </a:t>
            </a:r>
            <a:r>
              <a:rPr lang="ru-RU" b="1" dirty="0"/>
              <a:t>Это территория </a:t>
            </a:r>
            <a:r>
              <a:rPr lang="ru-RU" b="1" dirty="0" smtClean="0"/>
              <a:t>Выборгского района</a:t>
            </a:r>
            <a:r>
              <a:rPr lang="ru-RU" b="1" dirty="0"/>
              <a:t>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493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3681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/>
                <a:latin typeface="Times New Roman"/>
                <a:ea typeface="Times New Roman"/>
              </a:rPr>
              <a:t>Микрорайон для проведения первичного учета детей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Микрорайон для проведения первичного учета детей</a:t>
            </a:r>
            <a:r>
              <a:rPr lang="ru-RU" b="1" dirty="0">
                <a:latin typeface="Times New Roman"/>
                <a:ea typeface="Times New Roman"/>
              </a:rPr>
              <a:t>-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это </a:t>
            </a:r>
            <a:r>
              <a:rPr lang="ru-RU" b="1" dirty="0" smtClean="0"/>
              <a:t>территория Выборгского </a:t>
            </a:r>
            <a:r>
              <a:rPr lang="ru-RU" sz="3200" b="1" dirty="0" smtClean="0">
                <a:latin typeface="Times New Roman"/>
                <a:ea typeface="Times New Roman"/>
              </a:rPr>
              <a:t>района</a:t>
            </a:r>
            <a:r>
              <a:rPr lang="ru-RU" sz="3200" b="1" dirty="0">
                <a:latin typeface="Times New Roman"/>
                <a:ea typeface="Times New Roman"/>
              </a:rPr>
              <a:t>, закрепленная распорядительным </a:t>
            </a:r>
            <a:r>
              <a:rPr lang="ru-RU" sz="3200" b="1" dirty="0" smtClean="0">
                <a:latin typeface="Times New Roman"/>
                <a:ea typeface="Times New Roman"/>
              </a:rPr>
              <a:t>актом администрации </a:t>
            </a:r>
            <a:r>
              <a:rPr lang="ru-RU" sz="3200" b="1" dirty="0">
                <a:latin typeface="Times New Roman"/>
                <a:ea typeface="Times New Roman"/>
              </a:rPr>
              <a:t>района за подведомственным образовательным учреждением для проведения первичного учета детей, подлежащих </a:t>
            </a:r>
            <a:r>
              <a:rPr lang="ru-RU" sz="3200" b="1" dirty="0" smtClean="0">
                <a:latin typeface="Times New Roman"/>
                <a:ea typeface="Times New Roman"/>
              </a:rPr>
              <a:t>обучению (близость образовательного учреждения к дому)</a:t>
            </a:r>
            <a:endParaRPr lang="ru-RU" sz="3200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59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928694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Микрорайон </a:t>
            </a:r>
            <a:r>
              <a:rPr lang="ru-RU" sz="3200" b="1" dirty="0" smtClean="0">
                <a:latin typeface="Times New Roman"/>
                <a:ea typeface="Times New Roman"/>
              </a:rPr>
              <a:t>для проведения первичного учета детей для обучения в лицее </a:t>
            </a:r>
            <a:br>
              <a:rPr lang="ru-RU" sz="3200" b="1" dirty="0" smtClean="0">
                <a:latin typeface="Times New Roman"/>
                <a:ea typeface="Times New Roman"/>
              </a:rPr>
            </a:br>
            <a:r>
              <a:rPr lang="ru-RU" sz="2400" b="1" u="sng" dirty="0" smtClean="0">
                <a:solidFill>
                  <a:schemeClr val="accent3"/>
                </a:solidFill>
                <a:latin typeface="Times New Roman"/>
                <a:ea typeface="Times New Roman"/>
              </a:rPr>
              <a:t>(по прошлому году!)</a:t>
            </a:r>
            <a:endParaRPr lang="ru-RU" sz="2400" b="1" u="sng" dirty="0">
              <a:solidFill>
                <a:schemeClr val="accent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</a:rPr>
              <a:t>ул. Композиторов д.7;9;11к.1, 12 литера А,Б; 13;15;17;18;19 (486/94 по выбору)</a:t>
            </a:r>
            <a:endParaRPr lang="ru-RU" sz="3600" dirty="0" smtClean="0">
              <a:latin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</a:rPr>
              <a:t>ул. </a:t>
            </a:r>
            <a:r>
              <a:rPr lang="ru-RU" sz="3600" b="1" dirty="0" err="1" smtClean="0">
                <a:latin typeface="Times New Roman" pitchFamily="18" charset="0"/>
              </a:rPr>
              <a:t>ХоШиМина</a:t>
            </a:r>
            <a:r>
              <a:rPr lang="ru-RU" sz="3600" b="1" dirty="0" smtClean="0">
                <a:latin typeface="Times New Roman" pitchFamily="18" charset="0"/>
              </a:rPr>
              <a:t>   д. 6 к.1;8 к.2;10;12</a:t>
            </a:r>
            <a:endParaRPr lang="ru-RU" sz="3600" dirty="0" smtClean="0">
              <a:latin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</a:rPr>
              <a:t>пр. Просвещения д. 5 к.1 (486/94 по выбору); 7 к.1 (486/94 по выбору), 7  к.2 (486); 9 (486/483/94 по выбору)</a:t>
            </a:r>
            <a:endParaRPr lang="ru-RU" sz="3600" dirty="0" smtClean="0">
              <a:latin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</a:rPr>
              <a:t>Выборгское шоссе 15; 17к.1,2,3,4</a:t>
            </a:r>
            <a:endParaRPr lang="ru-RU" sz="36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Прием в первые классы </a:t>
            </a:r>
            <a:r>
              <a:rPr lang="ru-RU" sz="2400" b="1" dirty="0" smtClean="0">
                <a:hlinkClick r:id="rId2"/>
              </a:rPr>
              <a:t>образовательных организаций </a:t>
            </a:r>
            <a:r>
              <a:rPr lang="ru-RU" sz="2400" b="1" dirty="0" err="1" smtClean="0">
                <a:hlinkClick r:id="rId2"/>
              </a:rPr>
              <a:t>Санкт‑Петербурга</a:t>
            </a:r>
            <a:r>
              <a:rPr lang="ru-RU" sz="2400" b="1" dirty="0" smtClean="0"/>
              <a:t> включает следующие процедуры: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b="1" dirty="0" smtClean="0"/>
              <a:t>1) Заполнение формы электронного заявления и его направление.</a:t>
            </a:r>
          </a:p>
          <a:p>
            <a:pPr fontAlgn="base">
              <a:buNone/>
            </a:pPr>
            <a:r>
              <a:rPr lang="ru-RU" b="1" dirty="0" smtClean="0"/>
              <a:t>2) Представление оригиналов документов в образовательную организацию.</a:t>
            </a:r>
          </a:p>
          <a:p>
            <a:pPr fontAlgn="base">
              <a:buNone/>
            </a:pPr>
            <a:r>
              <a:rPr lang="ru-RU" b="1" dirty="0" smtClean="0"/>
              <a:t>3) Принятие решения о зачислении ребенка в первый класс или об отказе в зачислении.</a:t>
            </a:r>
          </a:p>
          <a:p>
            <a:pPr>
              <a:buNone/>
            </a:pPr>
            <a:r>
              <a:rPr lang="ru-RU" b="1" dirty="0" smtClean="0"/>
              <a:t>             </a:t>
            </a:r>
            <a:r>
              <a:rPr lang="ru-RU" sz="2600" b="1" dirty="0" smtClean="0"/>
              <a:t>Для получения электронной услуги, в том числе и для предварительного заполнения электронного заявления, требуется пройти авторизацию с использованием Единой системы идентификации и аутентификации (ЕСИА). В случае если у вас нет учетной записи в ЕСИА (логина и пароля </a:t>
            </a:r>
            <a:r>
              <a:rPr lang="ru-RU" sz="2600" b="1" dirty="0" err="1" smtClean="0"/>
              <a:t>Госуслуг</a:t>
            </a:r>
            <a:r>
              <a:rPr lang="ru-RU" sz="2600" b="1" dirty="0" smtClean="0"/>
              <a:t>), Вам необходимо пройти регистрацию.</a:t>
            </a:r>
          </a:p>
          <a:p>
            <a:pPr>
              <a:buNone/>
            </a:pPr>
            <a:r>
              <a:rPr lang="ru-RU" sz="2600" b="1" dirty="0" smtClean="0"/>
              <a:t>              Также заявители могут обратиться в подразделение </a:t>
            </a:r>
            <a:r>
              <a:rPr lang="ru-RU" sz="2600" b="1" u="sng" dirty="0" err="1" smtClean="0">
                <a:solidFill>
                  <a:schemeClr val="accent3"/>
                </a:solidFill>
                <a:hlinkClick r:id="rId3"/>
              </a:rPr>
              <a:t>Санкт‑Петербургского</a:t>
            </a:r>
            <a:r>
              <a:rPr lang="ru-RU" sz="2600" b="1" u="sng" dirty="0" smtClean="0">
                <a:solidFill>
                  <a:schemeClr val="accent3"/>
                </a:solidFill>
                <a:hlinkClick r:id="rId3"/>
              </a:rPr>
              <a:t> государственного казенного учреждения «Многофункциональный центр предоставления государственных и муниципальных услуг»</a:t>
            </a:r>
            <a:r>
              <a:rPr lang="ru-RU" sz="2600" b="1" dirty="0" smtClean="0"/>
              <a:t> (МФЦ) для заполнения электронного заявления специалистами МФЦ по данным, которые предоставляет родитель (законный представитель) ребенка.</a:t>
            </a:r>
          </a:p>
          <a:p>
            <a:pPr>
              <a:buNone/>
            </a:pPr>
            <a:r>
              <a:rPr lang="ru-RU" sz="2600" b="1" dirty="0" smtClean="0"/>
              <a:t>              Подробную информацию можно получить </a:t>
            </a:r>
            <a:r>
              <a:rPr lang="ru-RU" sz="2600" b="1" dirty="0" smtClean="0">
                <a:hlinkClick r:id="rId4"/>
              </a:rPr>
              <a:t>здесь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dirty="0" smtClean="0">
                <a:solidFill>
                  <a:schemeClr val="accent3"/>
                </a:solidFill>
              </a:rPr>
              <a:t>Следите </a:t>
            </a:r>
            <a:r>
              <a:rPr lang="ru-RU" sz="3200" b="1" i="1" dirty="0" smtClean="0">
                <a:solidFill>
                  <a:schemeClr val="accent3"/>
                </a:solidFill>
              </a:rPr>
              <a:t>за информацией на сайте лицея!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       Всю информацию о нашем лицее можно найти на сайте </a:t>
            </a:r>
            <a:r>
              <a:rPr lang="ru-RU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>
                <a:solidFill>
                  <a:schemeClr val="accent3"/>
                </a:solidFill>
              </a:rPr>
              <a:t>lic486.ru</a:t>
            </a:r>
            <a:r>
              <a:rPr lang="ru-RU" b="1" dirty="0" smtClean="0">
                <a:solidFill>
                  <a:schemeClr val="accent3"/>
                </a:solidFill>
              </a:rPr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Актуальные нормативные документы, регулирующие порядок организации приёма в первые классы государственных образовательных организаций Санкт-Петербурга,  будут размещаться  на сайте постепенно, по мере их издания.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Специальные (коррекционные) </a:t>
            </a:r>
            <a:r>
              <a:rPr lang="ru-RU" sz="3200" b="1" smtClean="0"/>
              <a:t>образовательные учреждения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"I вида" - учреждения для </a:t>
            </a:r>
            <a:r>
              <a:rPr lang="ru-RU" b="1" dirty="0" err="1" smtClean="0"/>
              <a:t>неслышащих</a:t>
            </a:r>
            <a:r>
              <a:rPr lang="ru-RU" b="1" dirty="0" smtClean="0"/>
              <a:t> детей; </a:t>
            </a:r>
          </a:p>
          <a:p>
            <a:r>
              <a:rPr lang="ru-RU" b="1" dirty="0" smtClean="0"/>
              <a:t>"II вида" - учреждения для слабослышащих и позднооглохших детей; </a:t>
            </a:r>
          </a:p>
          <a:p>
            <a:r>
              <a:rPr lang="ru-RU" b="1" dirty="0" smtClean="0"/>
              <a:t>"III вида" - учреждения для незрячих и детей с остаточным зрением; </a:t>
            </a:r>
          </a:p>
          <a:p>
            <a:r>
              <a:rPr lang="ru-RU" b="1" dirty="0" smtClean="0"/>
              <a:t>"IV вида" - учреждения для слабовидящих и </a:t>
            </a:r>
            <a:r>
              <a:rPr lang="ru-RU" b="1" dirty="0" err="1" smtClean="0"/>
              <a:t>поздноослепших</a:t>
            </a:r>
            <a:r>
              <a:rPr lang="ru-RU" b="1" dirty="0" smtClean="0"/>
              <a:t> детей; </a:t>
            </a:r>
          </a:p>
          <a:p>
            <a:r>
              <a:rPr lang="ru-RU" b="1" dirty="0" smtClean="0"/>
              <a:t>"V вида" - учреждения для детей, имеющих различные патологии  речи; </a:t>
            </a:r>
          </a:p>
          <a:p>
            <a:r>
              <a:rPr lang="ru-RU" b="1" dirty="0" smtClean="0"/>
              <a:t>"VI вида" – учреждения для детей, имеющих различные нарушения опорно-двигательного аппарата; </a:t>
            </a:r>
          </a:p>
          <a:p>
            <a:r>
              <a:rPr lang="ru-RU" b="1" dirty="0" smtClean="0"/>
              <a:t>"VII вида" - учреждения для детей с задержкой психического развития;</a:t>
            </a:r>
          </a:p>
          <a:p>
            <a:r>
              <a:rPr lang="ru-RU" b="1" dirty="0" smtClean="0"/>
              <a:t>"VIII вида" - учреждения для детей с умственной отсталостью 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/>
          </a:bodyPr>
          <a:lstStyle/>
          <a:p>
            <a:r>
              <a:rPr lang="ru-RU" sz="2400" b="1" u="sng" dirty="0" smtClean="0"/>
              <a:t>Формы получения образования и формы обучения </a:t>
            </a:r>
            <a:r>
              <a:rPr lang="ru-RU" sz="2400" b="1" dirty="0" smtClean="0"/>
              <a:t>(ФЗ «Об образовании в РФ» от 29.12.2012 № 273-ФЗ)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smtClean="0"/>
              <a:t>1. В Российской Федерации образование может быть получено:</a:t>
            </a:r>
          </a:p>
          <a:p>
            <a:pPr algn="just">
              <a:buNone/>
            </a:pPr>
            <a:r>
              <a:rPr lang="ru-RU" b="1" dirty="0" smtClean="0"/>
              <a:t>1) в организациях, осуществляющих образовательную деятельность;</a:t>
            </a:r>
          </a:p>
          <a:p>
            <a:pPr algn="just">
              <a:buNone/>
            </a:pPr>
            <a:r>
              <a:rPr lang="ru-RU" b="1" dirty="0" smtClean="0"/>
              <a:t>2) вне организаций, осуществляющих образовательную деятельность (в форме семейного </a:t>
            </a:r>
            <a:r>
              <a:rPr lang="ru-RU" b="1" dirty="0" smtClean="0">
                <a:hlinkClick r:id="rId2"/>
              </a:rPr>
              <a:t>образования</a:t>
            </a:r>
            <a:r>
              <a:rPr lang="ru-RU" b="1" dirty="0" smtClean="0"/>
              <a:t> и самообразования).</a:t>
            </a:r>
          </a:p>
          <a:p>
            <a:pPr algn="just">
              <a:buNone/>
            </a:pPr>
            <a:r>
              <a:rPr lang="ru-RU" b="1" dirty="0" smtClean="0"/>
              <a:t>2. Обучение в организациях, осуществляющих образовательную деятельность, с учетом потребностей, возможностей личности и в зависимости от объема обязательных занятий педагогического работника с обучающимися осуществляется в очной, </a:t>
            </a:r>
            <a:r>
              <a:rPr lang="ru-RU" b="1" dirty="0" err="1" smtClean="0"/>
              <a:t>очно-заочной</a:t>
            </a:r>
            <a:r>
              <a:rPr lang="ru-RU" b="1" dirty="0" smtClean="0"/>
              <a:t> или заочной форме.</a:t>
            </a:r>
          </a:p>
          <a:p>
            <a:pPr algn="just">
              <a:buNone/>
            </a:pPr>
            <a:r>
              <a:rPr lang="ru-RU" b="1" dirty="0" smtClean="0"/>
              <a:t>3. Обучение в форме семейного </a:t>
            </a:r>
            <a:r>
              <a:rPr lang="ru-RU" b="1" dirty="0" smtClean="0">
                <a:hlinkClick r:id="rId2"/>
              </a:rPr>
              <a:t>образования</a:t>
            </a:r>
            <a:r>
              <a:rPr lang="ru-RU" b="1" dirty="0" smtClean="0"/>
              <a:t> и самообразования осуществляется с правом последующего прохождения в соответствии с </a:t>
            </a:r>
            <a:r>
              <a:rPr lang="ru-RU" b="1" dirty="0" smtClean="0">
                <a:hlinkClick r:id="rId3"/>
              </a:rPr>
              <a:t>частью 3 статьи 34</a:t>
            </a:r>
            <a:r>
              <a:rPr lang="ru-RU" b="1" dirty="0" smtClean="0"/>
              <a:t> настоящего Федерального закона промежуточной и государственной итоговой аттестации в организациях, осуществляющих образовательную деятельность.</a:t>
            </a:r>
          </a:p>
          <a:p>
            <a:pPr algn="just">
              <a:buNone/>
            </a:pPr>
            <a:r>
              <a:rPr lang="ru-RU" b="1" dirty="0" smtClean="0"/>
              <a:t>4. Допускается сочетание различных форм получения образования и форм обучения. (статья 17)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Организация обучения на дому отдельных категорий детей, получение образования обучающимися с ограниченными возможностями здоровья, инклюзивное образование(«Закон об образовании в Санкт-Петербурге» от 17.07.2013 №  461-83)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Индивидуальное обучение по медицинским показаниям по основным общеобразовательным программам в </a:t>
            </a:r>
            <a:r>
              <a:rPr lang="ru-RU" sz="2000" b="1" dirty="0" smtClean="0">
                <a:solidFill>
                  <a:srgbClr val="3333FF"/>
                </a:solidFill>
              </a:rPr>
              <a:t>форме обучения на дому </a:t>
            </a:r>
            <a:r>
              <a:rPr lang="ru-RU" sz="2000" b="1" dirty="0" smtClean="0"/>
              <a:t>( гл. 2 ст.10 п.5 )</a:t>
            </a:r>
          </a:p>
          <a:p>
            <a:pPr algn="just">
              <a:buNone/>
            </a:pPr>
            <a:endParaRPr lang="ru-RU" sz="2000" b="1" dirty="0" smtClean="0"/>
          </a:p>
          <a:p>
            <a:pPr algn="just"/>
            <a:r>
              <a:rPr lang="ru-RU" sz="2000" b="1" dirty="0" smtClean="0"/>
              <a:t>Образование обучающихся с ОВЗ с учетом и на основании </a:t>
            </a:r>
            <a:r>
              <a:rPr lang="ru-RU" sz="2000" b="1" dirty="0" err="1" smtClean="0"/>
              <a:t>медико-психолого-педагогических</a:t>
            </a:r>
            <a:r>
              <a:rPr lang="ru-RU" sz="2000" b="1" dirty="0" smtClean="0"/>
              <a:t> рекомендаций может быть организовано </a:t>
            </a:r>
            <a:r>
              <a:rPr lang="ru-RU" sz="2000" b="1" dirty="0" smtClean="0"/>
              <a:t>совместно </a:t>
            </a:r>
            <a:r>
              <a:rPr lang="ru-RU" sz="2000" b="1" dirty="0" smtClean="0"/>
              <a:t>с другими обучающимися (</a:t>
            </a:r>
            <a:r>
              <a:rPr lang="ru-RU" sz="2000" b="1" dirty="0" smtClean="0">
                <a:solidFill>
                  <a:schemeClr val="accent3"/>
                </a:solidFill>
              </a:rPr>
              <a:t>инклюзивное образование</a:t>
            </a:r>
            <a:r>
              <a:rPr lang="ru-RU" sz="2000" b="1" dirty="0" smtClean="0"/>
              <a:t>) по адаптированным образовательным </a:t>
            </a:r>
            <a:r>
              <a:rPr lang="ru-RU" sz="2000" b="1" dirty="0" smtClean="0"/>
              <a:t>программам , в </a:t>
            </a:r>
            <a:r>
              <a:rPr lang="ru-RU" sz="2000" b="1" dirty="0" err="1" smtClean="0"/>
              <a:t>специализированых</a:t>
            </a:r>
            <a:r>
              <a:rPr lang="ru-RU" sz="2000" b="1" dirty="0" smtClean="0"/>
              <a:t> образовательных организациях, </a:t>
            </a:r>
            <a:r>
              <a:rPr lang="ru-RU" sz="2000" b="1" dirty="0" smtClean="0"/>
              <a:t>а также </a:t>
            </a:r>
            <a:r>
              <a:rPr lang="ru-RU" sz="2000" b="1" dirty="0" smtClean="0">
                <a:solidFill>
                  <a:srgbClr val="3333FF"/>
                </a:solidFill>
              </a:rPr>
              <a:t>в форме семейного образования или самообразования</a:t>
            </a:r>
            <a:r>
              <a:rPr lang="ru-RU" sz="2000" b="1" dirty="0" smtClean="0"/>
              <a:t>. ( гл. 2 ст.10 п.1,2)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 нас…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Начальная общеобразовательная школа в составе лицея (профиль: физико-математический, химико-биологический, 10-11 классы)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25 </a:t>
            </a:r>
            <a:r>
              <a:rPr lang="ru-RU" b="1" dirty="0" err="1" smtClean="0">
                <a:solidFill>
                  <a:srgbClr val="FF0000"/>
                </a:solidFill>
              </a:rPr>
              <a:t>комплект-класса</a:t>
            </a:r>
            <a:r>
              <a:rPr lang="ru-RU" b="1" dirty="0" smtClean="0">
                <a:solidFill>
                  <a:srgbClr val="FF0000"/>
                </a:solidFill>
              </a:rPr>
              <a:t> начальной школы, </a:t>
            </a:r>
            <a:r>
              <a:rPr lang="en-US" b="1" dirty="0" smtClean="0">
                <a:solidFill>
                  <a:srgbClr val="FF0000"/>
                </a:solidFill>
              </a:rPr>
              <a:t>729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обучающихся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541 </a:t>
            </a:r>
            <a:r>
              <a:rPr lang="ru-RU" b="1" dirty="0" smtClean="0">
                <a:solidFill>
                  <a:srgbClr val="FF0000"/>
                </a:solidFill>
              </a:rPr>
              <a:t>учащи</a:t>
            </a:r>
            <a:r>
              <a:rPr lang="ru-RU" b="1" dirty="0" smtClean="0">
                <a:solidFill>
                  <a:srgbClr val="FF0000"/>
                </a:solidFill>
              </a:rPr>
              <a:t>й</a:t>
            </a:r>
            <a:r>
              <a:rPr lang="ru-RU" b="1" dirty="0" smtClean="0">
                <a:solidFill>
                  <a:srgbClr val="FF0000"/>
                </a:solidFill>
              </a:rPr>
              <a:t>ся </a:t>
            </a:r>
            <a:r>
              <a:rPr lang="ru-RU" b="1" dirty="0" smtClean="0">
                <a:solidFill>
                  <a:srgbClr val="FF0000"/>
                </a:solidFill>
              </a:rPr>
              <a:t>1-3 </a:t>
            </a:r>
            <a:r>
              <a:rPr lang="ru-RU" b="1" dirty="0" smtClean="0">
                <a:solidFill>
                  <a:srgbClr val="FF0000"/>
                </a:solidFill>
              </a:rPr>
              <a:t>классов в здании начальной школы, 188 учащихся </a:t>
            </a:r>
            <a:r>
              <a:rPr lang="ru-RU" b="1" dirty="0" smtClean="0">
                <a:solidFill>
                  <a:srgbClr val="FF0000"/>
                </a:solidFill>
              </a:rPr>
              <a:t>4-х классов- в основном здании </a:t>
            </a:r>
            <a:r>
              <a:rPr lang="ru-RU" b="1" dirty="0" err="1" smtClean="0">
                <a:solidFill>
                  <a:srgbClr val="FF0000"/>
                </a:solidFill>
              </a:rPr>
              <a:t>щколы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Наличие символики, наличие школьной формы единого образца</a:t>
            </a:r>
          </a:p>
          <a:p>
            <a:r>
              <a:rPr lang="ru-RU" b="1" dirty="0" smtClean="0"/>
              <a:t>Коррекционная работа (педагог-психолог, педагог-логопед)</a:t>
            </a:r>
          </a:p>
          <a:p>
            <a:r>
              <a:rPr lang="ru-RU" b="1" dirty="0" smtClean="0"/>
              <a:t>Социальное партнёрство</a:t>
            </a:r>
          </a:p>
          <a:p>
            <a:r>
              <a:rPr lang="ru-RU" b="1" dirty="0" smtClean="0"/>
              <a:t> Традиционные акции и мероприятия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Наши социальные партнёры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Агроэкологический центр «Петербургская усадьба»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Центральная Детская библиотека Выборгского района им. Внукова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Дома детского творчества «Юность», «Олимп», «Современник», «Союз»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Музеи, театры  города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ГБУ ДО ЦППМСП Выборгского района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Военно-патриотические клубы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52928" cy="100811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В начальной школе реализуется </a:t>
            </a:r>
            <a:r>
              <a:rPr lang="ru-RU" sz="2800" b="1" u="sng" dirty="0" smtClean="0"/>
              <a:t>общеобразовательная программа </a:t>
            </a:r>
            <a:r>
              <a:rPr lang="ru-RU" sz="2800" b="1" dirty="0" smtClean="0"/>
              <a:t>начального общего образования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Содержание образования</a:t>
            </a:r>
          </a:p>
          <a:p>
            <a:r>
              <a:rPr lang="ru-RU" b="1" dirty="0" smtClean="0"/>
              <a:t>Программа формирования универсальных учебных действий</a:t>
            </a:r>
          </a:p>
          <a:p>
            <a:r>
              <a:rPr lang="ru-RU" b="1" dirty="0" smtClean="0"/>
              <a:t>Программа духовно-нравственного развития и воспитания учащихся</a:t>
            </a:r>
          </a:p>
          <a:p>
            <a:r>
              <a:rPr lang="ru-RU" b="1" dirty="0" smtClean="0"/>
              <a:t>Программа формирования экологической культуры,  культуры здорового и безопасного образа жизни</a:t>
            </a:r>
          </a:p>
          <a:p>
            <a:r>
              <a:rPr lang="ru-RU" b="1" dirty="0" smtClean="0"/>
              <a:t>Коррекционное направление</a:t>
            </a:r>
          </a:p>
          <a:p>
            <a:r>
              <a:rPr lang="ru-RU" b="1" dirty="0" smtClean="0"/>
              <a:t>Внеурочная деятельность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Реализация образовательной программы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089752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Урочная система (предметные, </a:t>
            </a:r>
            <a:r>
              <a:rPr lang="ru-RU" sz="2400" b="1" dirty="0" err="1" smtClean="0"/>
              <a:t>метапредметные</a:t>
            </a:r>
            <a:r>
              <a:rPr lang="ru-RU" sz="2400" b="1" dirty="0" smtClean="0"/>
              <a:t>, личностные результаты освоения программ учебных предметов, формирование универсальных учебных действий, </a:t>
            </a:r>
            <a:r>
              <a:rPr lang="ru-RU" sz="2400" b="1" dirty="0" err="1" smtClean="0"/>
              <a:t>ИКТ-компетенции</a:t>
            </a:r>
            <a:r>
              <a:rPr lang="ru-RU" sz="2400" b="1" dirty="0" smtClean="0"/>
              <a:t>)</a:t>
            </a:r>
          </a:p>
          <a:p>
            <a:pPr algn="just"/>
            <a:r>
              <a:rPr lang="ru-RU" sz="2400" b="1" dirty="0" smtClean="0"/>
              <a:t>Система  внеурочных и </a:t>
            </a:r>
            <a:r>
              <a:rPr lang="ru-RU" sz="2400" b="1" dirty="0" err="1" smtClean="0"/>
              <a:t>внеучебных</a:t>
            </a:r>
            <a:r>
              <a:rPr lang="ru-RU" sz="2400" b="1" dirty="0" smtClean="0"/>
              <a:t> мероприятий (духовно-нравственное воспитание и развитие учащихся и формирование культуры здорового и безопасного образа жизни, формирование экологической культуры)</a:t>
            </a:r>
          </a:p>
          <a:p>
            <a:pPr algn="just"/>
            <a:r>
              <a:rPr lang="ru-RU" sz="2400" b="1" dirty="0" smtClean="0"/>
              <a:t>Занятия с логопедом, психологом (коррекционное направление)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3596</TotalTime>
  <Words>1131</Words>
  <Application>Microsoft Office PowerPoint</Application>
  <PresentationFormat>Экран (4:3)</PresentationFormat>
  <Paragraphs>132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Городская</vt:lpstr>
      <vt:lpstr>Государственное  бюджетное общеобразовательное  учреждение лицей № 486 Выборгского района  Санкт-Петербурга </vt:lpstr>
      <vt:lpstr>Образовательные организации (тип: общеобразовательные учреждения)</vt:lpstr>
      <vt:lpstr>Специальные (коррекционные) образовательные учреждения</vt:lpstr>
      <vt:lpstr>Формы получения образования и формы обучения (ФЗ «Об образовании в РФ» от 29.12.2012 № 273-ФЗ)</vt:lpstr>
      <vt:lpstr>Организация обучения на дому отдельных категорий детей, получение образования обучающимися с ограниченными возможностями здоровья, инклюзивное образование(«Закон об образовании в Санкт-Петербурге» от 17.07.2013 №  461-83)</vt:lpstr>
      <vt:lpstr>О нас…</vt:lpstr>
      <vt:lpstr>Наши социальные партнёры</vt:lpstr>
      <vt:lpstr>В начальной школе реализуется общеобразовательная программа начального общего образования </vt:lpstr>
      <vt:lpstr>Реализация образовательной программы</vt:lpstr>
      <vt:lpstr>Слайд 10</vt:lpstr>
      <vt:lpstr>Слайд 11</vt:lpstr>
      <vt:lpstr>Слайд 12</vt:lpstr>
      <vt:lpstr>Слайд 13</vt:lpstr>
      <vt:lpstr>«Быть готовым к школе – не значит уметь читать, писать и считать. Быть готовым к школе – значит быть готовым всему этому научиться»                                                                   Венгер Л.А. </vt:lpstr>
      <vt:lpstr>Слайд 15</vt:lpstr>
      <vt:lpstr>Интеллектуальная  готовность</vt:lpstr>
      <vt:lpstr>Слайд 17</vt:lpstr>
      <vt:lpstr>Слайд 18</vt:lpstr>
      <vt:lpstr>Слайд 19</vt:lpstr>
      <vt:lpstr>Организация приёма</vt:lpstr>
      <vt:lpstr>Закреплённая территория</vt:lpstr>
      <vt:lpstr>Микрорайон для проведения первичного учета детей </vt:lpstr>
      <vt:lpstr>Микрорайон для проведения первичного учета детей для обучения в лицее  (по прошлому году!)</vt:lpstr>
      <vt:lpstr>Прием в первые классы образовательных организаций Санкт‑Петербурга включает следующие процедуры:</vt:lpstr>
      <vt:lpstr>    Следите за информацией на сайте лицея!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гимназии</dc:title>
  <dc:creator>SGV</dc:creator>
  <cp:lastModifiedBy>operator</cp:lastModifiedBy>
  <cp:revision>416</cp:revision>
  <dcterms:modified xsi:type="dcterms:W3CDTF">2020-11-13T06:32:25Z</dcterms:modified>
</cp:coreProperties>
</file>